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AFFF7-70B5-4738-9EEB-AC7EAE2C259B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A148F-59C9-4CA8-BB37-6FAAFB7260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07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A148F-59C9-4CA8-BB37-6FAAFB7260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00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27862"/>
            <a:ext cx="7772400" cy="1470025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dirty="0"/>
              <a:t>Mandatory Integrated Recycling Zones (MIRZ)</a:t>
            </a:r>
            <a:br>
              <a:rPr lang="en-US" dirty="0"/>
            </a:br>
            <a:r>
              <a:rPr lang="en-US" sz="3600" dirty="0"/>
              <a:t>Modernizing California’s CRV Recycling System</a:t>
            </a:r>
            <a:br>
              <a:rPr lang="en-US" dirty="0"/>
            </a:b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California CRV Modernization Proposal</a:t>
            </a:r>
          </a:p>
          <a:p>
            <a:r>
              <a:rPr lang="en-US" b="1" i="1" dirty="0"/>
              <a:t>Mandatory Integrated Recycling Zones (MIRZ)</a:t>
            </a:r>
            <a:endParaRPr lang="en-US" b="1" dirty="0"/>
          </a:p>
          <a:p>
            <a:r>
              <a:rPr lang="en-US" b="1" i="1" dirty="0"/>
              <a:t>A long-term structural fix for the California Redemption Value system</a:t>
            </a:r>
            <a:endParaRPr lang="en-US" b="1" dirty="0"/>
          </a:p>
          <a:p>
            <a:endParaRPr dirty="0"/>
          </a:p>
        </p:txBody>
      </p:sp>
      <p:pic>
        <p:nvPicPr>
          <p:cNvPr id="4" name="Picture 3" descr="CRV log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1188720" cy="4921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No built‑in space for CRV redemption at supermarkets</a:t>
            </a:r>
          </a:p>
          <a:p>
            <a:r>
              <a:t>• Cities slow or inconsistent with permits</a:t>
            </a:r>
          </a:p>
          <a:p>
            <a:r>
              <a:t>• Landlords resist recycling operations</a:t>
            </a:r>
          </a:p>
          <a:p>
            <a:r>
              <a:t>• Operators face unstable and temporary locations</a:t>
            </a:r>
          </a:p>
          <a:p>
            <a:r>
              <a:t>• Consumers cannot easily redeem CRV</a:t>
            </a:r>
          </a:p>
        </p:txBody>
      </p:sp>
      <p:pic>
        <p:nvPicPr>
          <p:cNvPr id="4" name="Picture 3" descr="CRV log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1188720" cy="4921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MIRZ – Structural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• Require CRV Recycling Zones in building plans</a:t>
            </a:r>
          </a:p>
          <a:p>
            <a:r>
              <a:rPr dirty="0"/>
              <a:t>• Indoor room (</a:t>
            </a:r>
            <a:r>
              <a:rPr lang="en-US" dirty="0"/>
              <a:t>300</a:t>
            </a:r>
            <a:r>
              <a:rPr dirty="0"/>
              <a:t> sq ft) or outdoor pad (</a:t>
            </a:r>
            <a:r>
              <a:rPr lang="en-US" dirty="0"/>
              <a:t>32</a:t>
            </a:r>
            <a:r>
              <a:rPr dirty="0"/>
              <a:t>×</a:t>
            </a:r>
            <a:r>
              <a:rPr lang="en-US" dirty="0"/>
              <a:t>20</a:t>
            </a:r>
            <a:r>
              <a:rPr dirty="0"/>
              <a:t> ft)</a:t>
            </a:r>
          </a:p>
          <a:p>
            <a:r>
              <a:rPr dirty="0"/>
              <a:t>• Supermarket must host operator, RVMs, or redeem in‑store</a:t>
            </a:r>
          </a:p>
          <a:p>
            <a:r>
              <a:rPr dirty="0"/>
              <a:t>• Standardized designs + fast‑track permits</a:t>
            </a:r>
          </a:p>
          <a:p>
            <a:r>
              <a:rPr dirty="0"/>
              <a:t>• Permanent infrastructure for redemption</a:t>
            </a:r>
          </a:p>
        </p:txBody>
      </p:sp>
      <p:pic>
        <p:nvPicPr>
          <p:cNvPr id="4" name="Picture 3" descr="CRV log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1188720" cy="4921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1FD51-1A9E-4AAA-5D31-2FC71FB2B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765FA-7DC5-6486-B05F-D995F82E6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72EC3D8-6AE1-FA24-1856-2ED67AA856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-1" y="4237278"/>
            <a:ext cx="3355759" cy="243941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92ECEA-59D7-0DFC-1D7C-58311766E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7FD01B5-22FA-A39A-5CBB-B254AB116D3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6463558" y="3089194"/>
            <a:ext cx="2610035" cy="1740023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D84ADF-DCE1-A74E-E175-2464BABACE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759" y="4803691"/>
            <a:ext cx="2965142" cy="18729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EDFD18-91DB-9F60-0E40-F8E58BEAC5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5559" y="203073"/>
            <a:ext cx="2938034" cy="25845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596F8C-5683-6938-B6CA-3A377833C1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5786" y="258122"/>
            <a:ext cx="2382838" cy="28790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6BDA822-EF4F-C888-3710-86D77BA9CB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188" y="2115369"/>
            <a:ext cx="3766155" cy="21184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D61EBB1-77C1-D437-DB0A-C52D4B02B1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9861" y="4784003"/>
            <a:ext cx="3087061" cy="202066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AADF2F1-6FEB-3E61-0EB7-6702A317C7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88" y="1"/>
            <a:ext cx="3734966" cy="21184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5D3727B-F7DF-8B38-42C2-3AA93E980C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55759" y="3099062"/>
            <a:ext cx="3107799" cy="167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0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Incentives for All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sz="2000" u="sng" dirty="0"/>
              <a:t>Supermarkets:</a:t>
            </a:r>
          </a:p>
          <a:p>
            <a:r>
              <a:rPr sz="2000" dirty="0"/>
              <a:t>• Monthly hosting credits</a:t>
            </a:r>
          </a:p>
          <a:p>
            <a:r>
              <a:rPr sz="2000" dirty="0"/>
              <a:t>• Reduced fees &amp; faster permits</a:t>
            </a:r>
            <a:endParaRPr lang="en-US" sz="2000" dirty="0"/>
          </a:p>
          <a:p>
            <a:r>
              <a:rPr lang="en-US" sz="2000" dirty="0"/>
              <a:t>• Infrastructure grants</a:t>
            </a:r>
          </a:p>
          <a:p>
            <a:r>
              <a:rPr lang="en-US" sz="2000" dirty="0"/>
              <a:t>• Liability protections</a:t>
            </a:r>
          </a:p>
          <a:p>
            <a:endParaRPr sz="2000" dirty="0"/>
          </a:p>
          <a:p>
            <a:pPr marL="0" indent="0">
              <a:buNone/>
            </a:pPr>
            <a:r>
              <a:rPr sz="2000" u="sng" dirty="0"/>
              <a:t>Landlords:</a:t>
            </a:r>
          </a:p>
          <a:p>
            <a:r>
              <a:rPr sz="2000" dirty="0"/>
              <a:t>• Property tax credit</a:t>
            </a:r>
          </a:p>
          <a:p>
            <a:r>
              <a:rPr sz="2000" dirty="0"/>
              <a:t>• Infrastructure grants</a:t>
            </a:r>
          </a:p>
          <a:p>
            <a:r>
              <a:rPr sz="2000" dirty="0"/>
              <a:t>• Liability protections</a:t>
            </a:r>
          </a:p>
          <a:p>
            <a:pPr marL="0" indent="0">
              <a:buNone/>
            </a:pPr>
            <a:r>
              <a:rPr sz="2000" u="sng" dirty="0"/>
              <a:t>Cities:</a:t>
            </a:r>
          </a:p>
          <a:p>
            <a:r>
              <a:rPr sz="2000" dirty="0"/>
              <a:t>• 45‑day permit deadline</a:t>
            </a:r>
          </a:p>
          <a:p>
            <a:r>
              <a:rPr sz="2000" dirty="0"/>
              <a:t>• Grant priority</a:t>
            </a:r>
          </a:p>
          <a:p>
            <a:r>
              <a:rPr sz="2000" dirty="0"/>
              <a:t>• Better environmental compliance</a:t>
            </a:r>
          </a:p>
        </p:txBody>
      </p:sp>
      <p:pic>
        <p:nvPicPr>
          <p:cNvPr id="4" name="Picture 3" descr="CRV log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1188720" cy="4921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Benefits of MIRZ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Higher recycling rates statewide</a:t>
            </a:r>
          </a:p>
          <a:p>
            <a:r>
              <a:t>• Cleaner communities &amp; less landfill waste</a:t>
            </a:r>
          </a:p>
          <a:p>
            <a:r>
              <a:t>• Stable, predictable redemption sites</a:t>
            </a:r>
          </a:p>
          <a:p>
            <a:r>
              <a:t>• Stronger operator network &amp; compliance</a:t>
            </a:r>
          </a:p>
          <a:p>
            <a:r>
              <a:t>• Universal access for all Californians</a:t>
            </a:r>
          </a:p>
        </p:txBody>
      </p:sp>
      <p:pic>
        <p:nvPicPr>
          <p:cNvPr id="4" name="Picture 3" descr="CRV log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1188720" cy="4921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Our Company’s Role in MIRZ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dirty="0"/>
              <a:t>CRV Recycling Solutions / Recycling Innovations:</a:t>
            </a:r>
          </a:p>
          <a:p>
            <a:r>
              <a:rPr dirty="0"/>
              <a:t>• Leading operator providing compliant CRV services</a:t>
            </a:r>
          </a:p>
          <a:p>
            <a:r>
              <a:rPr dirty="0"/>
              <a:t>• Experts in mobile units, kiosks, bag‑drop &amp; full‑service RCs</a:t>
            </a:r>
          </a:p>
          <a:p>
            <a:r>
              <a:rPr dirty="0"/>
              <a:t>• Ready to operate MIRZ‑designated supermarket zones</a:t>
            </a:r>
          </a:p>
          <a:p>
            <a:r>
              <a:rPr dirty="0"/>
              <a:t>• Supports statewide modernization &amp; improved access</a:t>
            </a:r>
          </a:p>
        </p:txBody>
      </p:sp>
      <p:pic>
        <p:nvPicPr>
          <p:cNvPr id="4" name="Picture 3" descr="CRV log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1188720" cy="4921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dirty="0"/>
              <a:t>6. </a:t>
            </a:r>
            <a:r>
              <a:rPr sz="4000" dirty="0" err="1"/>
              <a:t>CalRecycle</a:t>
            </a:r>
            <a:r>
              <a:rPr sz="4000" dirty="0"/>
              <a:t> Q&amp;A – Discussion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• How MIRZ aligns with existing </a:t>
            </a:r>
            <a:r>
              <a:rPr lang="en-US" dirty="0"/>
              <a:t>SB38 / </a:t>
            </a:r>
            <a:r>
              <a:rPr dirty="0"/>
              <a:t>SB 1013 / SB 156 goals</a:t>
            </a:r>
            <a:r>
              <a:rPr lang="en-US" dirty="0"/>
              <a:t> SB 353</a:t>
            </a:r>
            <a:endParaRPr dirty="0"/>
          </a:p>
          <a:p>
            <a:r>
              <a:rPr dirty="0"/>
              <a:t>• Integration with mobile units, RVMs, digital systems</a:t>
            </a:r>
          </a:p>
          <a:p>
            <a:r>
              <a:rPr dirty="0"/>
              <a:t>• Permit path improvement for cities &amp; counties</a:t>
            </a:r>
          </a:p>
          <a:p>
            <a:r>
              <a:rPr dirty="0"/>
              <a:t>• Infrastructure funding opportunities</a:t>
            </a:r>
          </a:p>
          <a:p>
            <a:r>
              <a:rPr dirty="0"/>
              <a:t>• Enforcement consistency &amp; retailer cooperation</a:t>
            </a:r>
          </a:p>
        </p:txBody>
      </p:sp>
      <p:pic>
        <p:nvPicPr>
          <p:cNvPr id="4" name="Picture 3" descr="CRV logo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1188720" cy="4921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326</Words>
  <Application>Microsoft Office PowerPoint</Application>
  <PresentationFormat>On-screen Show (4:3)</PresentationFormat>
  <Paragraphs>50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   Mandatory Integrated Recycling Zones (MIRZ) Modernizing California’s CRV Recycling System </vt:lpstr>
      <vt:lpstr>1. The Problem</vt:lpstr>
      <vt:lpstr>2. MIRZ – Structural Solution</vt:lpstr>
      <vt:lpstr>PowerPoint Presentation</vt:lpstr>
      <vt:lpstr>3. Incentives for All Stakeholders</vt:lpstr>
      <vt:lpstr>4. Benefits of MIRZ</vt:lpstr>
      <vt:lpstr>5. Our Company’s Role in MIRZ</vt:lpstr>
      <vt:lpstr>6. CalRecycle Q&amp;A – Discussion Points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Karim Ameri</dc:creator>
  <cp:keywords/>
  <dc:description>generated using python-pptx</dc:description>
  <cp:lastModifiedBy>Karim Ameri</cp:lastModifiedBy>
  <cp:revision>11</cp:revision>
  <cp:lastPrinted>2025-11-16T17:39:04Z</cp:lastPrinted>
  <dcterms:created xsi:type="dcterms:W3CDTF">2013-01-27T09:14:16Z</dcterms:created>
  <dcterms:modified xsi:type="dcterms:W3CDTF">2026-03-24T11:05:37Z</dcterms:modified>
  <cp:category/>
</cp:coreProperties>
</file>